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21" roundtripDataSignature="AMtx7mi03FXX7B2HNTprEj2hKOSxcmSq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fd7c40449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fd7c40449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fe2231823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fe2231823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2fe2231823a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2fe2231823a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Triad colors, split complementary and tetradic color</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fd7c40449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fd7c40449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 name="Google Shape;14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6.jpg"/><Relationship Id="rId5"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13.png"/><Relationship Id="rId5" Type="http://schemas.openxmlformats.org/officeDocument/2006/relationships/image" Target="../media/image5.png"/><Relationship Id="rId6"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8.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youtube.com/watch?v=_2LLXnUdUIc" TargetMode="External"/><Relationship Id="rId4" Type="http://schemas.openxmlformats.org/officeDocument/2006/relationships/image" Target="../media/image25.jpg"/><Relationship Id="rId10" Type="http://schemas.openxmlformats.org/officeDocument/2006/relationships/image" Target="../media/image20.jpg"/><Relationship Id="rId9" Type="http://schemas.openxmlformats.org/officeDocument/2006/relationships/hyperlink" Target="http://www.youtube.com/watch?v=nX0DHd5QNS8" TargetMode="External"/><Relationship Id="rId5" Type="http://schemas.openxmlformats.org/officeDocument/2006/relationships/hyperlink" Target="http://www.youtube.com/watch?v=YeI6Wqn4I78" TargetMode="External"/><Relationship Id="rId6" Type="http://schemas.openxmlformats.org/officeDocument/2006/relationships/image" Target="../media/image22.jpg"/><Relationship Id="rId7" Type="http://schemas.openxmlformats.org/officeDocument/2006/relationships/hyperlink" Target="http://www.youtube.com/watch?v=AvgCkHrcj90" TargetMode="External"/><Relationship Id="rId8" Type="http://schemas.openxmlformats.org/officeDocument/2006/relationships/image" Target="../media/image2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colorlitelens.com/ishihara-te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2fd7c40449b_0_5"/>
          <p:cNvPicPr preferRelativeResize="0"/>
          <p:nvPr/>
        </p:nvPicPr>
        <p:blipFill>
          <a:blip r:embed="rId3">
            <a:alphaModFix/>
          </a:blip>
          <a:stretch>
            <a:fillRect/>
          </a:stretch>
        </p:blipFill>
        <p:spPr>
          <a:xfrm>
            <a:off x="1167650" y="0"/>
            <a:ext cx="7115175" cy="1724025"/>
          </a:xfrm>
          <a:prstGeom prst="rect">
            <a:avLst/>
          </a:prstGeom>
          <a:noFill/>
          <a:ln>
            <a:noFill/>
          </a:ln>
        </p:spPr>
      </p:pic>
      <p:pic>
        <p:nvPicPr>
          <p:cNvPr id="55" name="Google Shape;55;g2fd7c40449b_0_5"/>
          <p:cNvPicPr preferRelativeResize="0"/>
          <p:nvPr/>
        </p:nvPicPr>
        <p:blipFill>
          <a:blip r:embed="rId4">
            <a:alphaModFix/>
          </a:blip>
          <a:stretch>
            <a:fillRect/>
          </a:stretch>
        </p:blipFill>
        <p:spPr>
          <a:xfrm>
            <a:off x="832450" y="1818975"/>
            <a:ext cx="6824696" cy="3114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
          <p:cNvSpPr txBox="1"/>
          <p:nvPr>
            <p:ph type="ctrTitle"/>
          </p:nvPr>
        </p:nvSpPr>
        <p:spPr>
          <a:xfrm>
            <a:off x="311700" y="246450"/>
            <a:ext cx="8520600" cy="714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Primary Colors</a:t>
            </a:r>
            <a:endParaRPr/>
          </a:p>
        </p:txBody>
      </p:sp>
      <p:pic>
        <p:nvPicPr>
          <p:cNvPr id="61" name="Google Shape;61;p1"/>
          <p:cNvPicPr preferRelativeResize="0"/>
          <p:nvPr/>
        </p:nvPicPr>
        <p:blipFill rotWithShape="1">
          <a:blip r:embed="rId3">
            <a:alphaModFix/>
          </a:blip>
          <a:srcRect b="0" l="0" r="0" t="0"/>
          <a:stretch/>
        </p:blipFill>
        <p:spPr>
          <a:xfrm>
            <a:off x="152400" y="1231750"/>
            <a:ext cx="8839204" cy="367724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id="66" name="Google Shape;66;p10"/>
          <p:cNvPicPr preferRelativeResize="0"/>
          <p:nvPr/>
        </p:nvPicPr>
        <p:blipFill rotWithShape="1">
          <a:blip r:embed="rId3">
            <a:alphaModFix/>
          </a:blip>
          <a:srcRect b="0" l="0" r="0" t="0"/>
          <a:stretch/>
        </p:blipFill>
        <p:spPr>
          <a:xfrm>
            <a:off x="152400" y="511425"/>
            <a:ext cx="2696075" cy="4120650"/>
          </a:xfrm>
          <a:prstGeom prst="rect">
            <a:avLst/>
          </a:prstGeom>
          <a:noFill/>
          <a:ln>
            <a:noFill/>
          </a:ln>
        </p:spPr>
      </p:pic>
      <p:pic>
        <p:nvPicPr>
          <p:cNvPr id="67" name="Google Shape;67;p10"/>
          <p:cNvPicPr preferRelativeResize="0"/>
          <p:nvPr/>
        </p:nvPicPr>
        <p:blipFill rotWithShape="1">
          <a:blip r:embed="rId4">
            <a:alphaModFix/>
          </a:blip>
          <a:srcRect b="0" l="0" r="0" t="0"/>
          <a:stretch/>
        </p:blipFill>
        <p:spPr>
          <a:xfrm>
            <a:off x="3239875" y="511417"/>
            <a:ext cx="2696075" cy="4120671"/>
          </a:xfrm>
          <a:prstGeom prst="rect">
            <a:avLst/>
          </a:prstGeom>
          <a:noFill/>
          <a:ln>
            <a:noFill/>
          </a:ln>
        </p:spPr>
      </p:pic>
      <p:pic>
        <p:nvPicPr>
          <p:cNvPr id="68" name="Google Shape;68;p10"/>
          <p:cNvPicPr preferRelativeResize="0"/>
          <p:nvPr/>
        </p:nvPicPr>
        <p:blipFill rotWithShape="1">
          <a:blip r:embed="rId5">
            <a:alphaModFix/>
          </a:blip>
          <a:srcRect b="0" l="0" r="0" t="0"/>
          <a:stretch/>
        </p:blipFill>
        <p:spPr>
          <a:xfrm>
            <a:off x="6327348" y="511438"/>
            <a:ext cx="2696075" cy="412062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8"/>
          <p:cNvPicPr preferRelativeResize="0"/>
          <p:nvPr/>
        </p:nvPicPr>
        <p:blipFill rotWithShape="1">
          <a:blip r:embed="rId3">
            <a:alphaModFix/>
          </a:blip>
          <a:srcRect b="0" l="0" r="0" t="0"/>
          <a:stretch/>
        </p:blipFill>
        <p:spPr>
          <a:xfrm>
            <a:off x="848175" y="152400"/>
            <a:ext cx="3108700" cy="4077000"/>
          </a:xfrm>
          <a:prstGeom prst="rect">
            <a:avLst/>
          </a:prstGeom>
          <a:noFill/>
          <a:ln>
            <a:noFill/>
          </a:ln>
        </p:spPr>
      </p:pic>
      <p:pic>
        <p:nvPicPr>
          <p:cNvPr id="74" name="Google Shape;74;p8"/>
          <p:cNvPicPr preferRelativeResize="0"/>
          <p:nvPr/>
        </p:nvPicPr>
        <p:blipFill rotWithShape="1">
          <a:blip r:embed="rId4">
            <a:alphaModFix/>
          </a:blip>
          <a:srcRect b="0" l="0" r="0" t="0"/>
          <a:stretch/>
        </p:blipFill>
        <p:spPr>
          <a:xfrm>
            <a:off x="5399551" y="97825"/>
            <a:ext cx="3108700" cy="4076966"/>
          </a:xfrm>
          <a:prstGeom prst="rect">
            <a:avLst/>
          </a:prstGeom>
          <a:noFill/>
          <a:ln>
            <a:noFill/>
          </a:ln>
        </p:spPr>
      </p:pic>
      <p:sp>
        <p:nvSpPr>
          <p:cNvPr id="75" name="Google Shape;75;p8"/>
          <p:cNvSpPr txBox="1"/>
          <p:nvPr/>
        </p:nvSpPr>
        <p:spPr>
          <a:xfrm>
            <a:off x="777675" y="4406775"/>
            <a:ext cx="77307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0000"/>
                </a:solidFill>
                <a:latin typeface="Arial"/>
                <a:ea typeface="Arial"/>
                <a:cs typeface="Arial"/>
                <a:sym typeface="Arial"/>
              </a:rPr>
              <a:t>How colors are represented in terms of feeling/temperature.</a:t>
            </a:r>
            <a:endParaRPr b="1" i="0" sz="1400" u="sng"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pic>
        <p:nvPicPr>
          <p:cNvPr id="80" name="Google Shape;80;g2fe2231823a_1_0"/>
          <p:cNvPicPr preferRelativeResize="0"/>
          <p:nvPr/>
        </p:nvPicPr>
        <p:blipFill rotWithShape="1">
          <a:blip r:embed="rId3">
            <a:alphaModFix/>
          </a:blip>
          <a:srcRect b="0" l="0" r="0" t="10386"/>
          <a:stretch/>
        </p:blipFill>
        <p:spPr>
          <a:xfrm>
            <a:off x="718125" y="403713"/>
            <a:ext cx="7317049" cy="4336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g2fe2231823a_1_11"/>
          <p:cNvPicPr preferRelativeResize="0"/>
          <p:nvPr/>
        </p:nvPicPr>
        <p:blipFill>
          <a:blip r:embed="rId3">
            <a:alphaModFix/>
          </a:blip>
          <a:stretch>
            <a:fillRect/>
          </a:stretch>
        </p:blipFill>
        <p:spPr>
          <a:xfrm>
            <a:off x="0" y="275400"/>
            <a:ext cx="9144000" cy="45124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7"/>
          <p:cNvPicPr preferRelativeResize="0"/>
          <p:nvPr/>
        </p:nvPicPr>
        <p:blipFill rotWithShape="1">
          <a:blip r:embed="rId3">
            <a:alphaModFix/>
          </a:blip>
          <a:srcRect b="0" l="0" r="0" t="0"/>
          <a:stretch/>
        </p:blipFill>
        <p:spPr>
          <a:xfrm>
            <a:off x="0" y="744975"/>
            <a:ext cx="5305425" cy="3076575"/>
          </a:xfrm>
          <a:prstGeom prst="rect">
            <a:avLst/>
          </a:prstGeom>
          <a:noFill/>
          <a:ln>
            <a:noFill/>
          </a:ln>
        </p:spPr>
      </p:pic>
      <p:pic>
        <p:nvPicPr>
          <p:cNvPr id="91" name="Google Shape;91;p7"/>
          <p:cNvPicPr preferRelativeResize="0"/>
          <p:nvPr/>
        </p:nvPicPr>
        <p:blipFill rotWithShape="1">
          <a:blip r:embed="rId4">
            <a:alphaModFix/>
          </a:blip>
          <a:srcRect b="0" l="0" r="0" t="0"/>
          <a:stretch/>
        </p:blipFill>
        <p:spPr>
          <a:xfrm>
            <a:off x="5241350" y="520775"/>
            <a:ext cx="3531249" cy="2942226"/>
          </a:xfrm>
          <a:prstGeom prst="rect">
            <a:avLst/>
          </a:prstGeom>
          <a:noFill/>
          <a:ln>
            <a:noFill/>
          </a:ln>
        </p:spPr>
      </p:pic>
      <p:sp>
        <p:nvSpPr>
          <p:cNvPr id="92" name="Google Shape;92;p7"/>
          <p:cNvSpPr txBox="1"/>
          <p:nvPr/>
        </p:nvSpPr>
        <p:spPr>
          <a:xfrm>
            <a:off x="1041900" y="120575"/>
            <a:ext cx="77307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0000"/>
                </a:solidFill>
                <a:latin typeface="Arial"/>
                <a:ea typeface="Arial"/>
                <a:cs typeface="Arial"/>
                <a:sym typeface="Arial"/>
              </a:rPr>
              <a:t>Complementary Colors</a:t>
            </a:r>
            <a:endParaRPr b="1" i="0" sz="1400" u="sng" cap="none" strike="noStrike">
              <a:solidFill>
                <a:srgbClr val="000000"/>
              </a:solidFill>
              <a:latin typeface="Arial"/>
              <a:ea typeface="Arial"/>
              <a:cs typeface="Arial"/>
              <a:sym typeface="Arial"/>
            </a:endParaRPr>
          </a:p>
        </p:txBody>
      </p:sp>
      <p:sp>
        <p:nvSpPr>
          <p:cNvPr id="93" name="Google Shape;93;p7"/>
          <p:cNvSpPr txBox="1"/>
          <p:nvPr/>
        </p:nvSpPr>
        <p:spPr>
          <a:xfrm>
            <a:off x="6290900" y="3547700"/>
            <a:ext cx="1846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CMYK Wheel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9"/>
          <p:cNvPicPr preferRelativeResize="0"/>
          <p:nvPr/>
        </p:nvPicPr>
        <p:blipFill rotWithShape="1">
          <a:blip r:embed="rId3">
            <a:alphaModFix/>
          </a:blip>
          <a:srcRect b="0" l="0" r="0" t="0"/>
          <a:stretch/>
        </p:blipFill>
        <p:spPr>
          <a:xfrm>
            <a:off x="179700" y="70525"/>
            <a:ext cx="4838700" cy="4838700"/>
          </a:xfrm>
          <a:prstGeom prst="rect">
            <a:avLst/>
          </a:prstGeom>
          <a:noFill/>
          <a:ln>
            <a:noFill/>
          </a:ln>
        </p:spPr>
      </p:pic>
      <p:pic>
        <p:nvPicPr>
          <p:cNvPr id="99" name="Google Shape;99;p9"/>
          <p:cNvPicPr preferRelativeResize="0"/>
          <p:nvPr/>
        </p:nvPicPr>
        <p:blipFill rotWithShape="1">
          <a:blip r:embed="rId4">
            <a:alphaModFix/>
          </a:blip>
          <a:srcRect b="99" l="32390" r="1828" t="0"/>
          <a:stretch/>
        </p:blipFill>
        <p:spPr>
          <a:xfrm>
            <a:off x="4945675" y="70525"/>
            <a:ext cx="4110400" cy="4675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pic>
        <p:nvPicPr>
          <p:cNvPr id="104" name="Google Shape;104;p4"/>
          <p:cNvPicPr preferRelativeResize="0"/>
          <p:nvPr/>
        </p:nvPicPr>
        <p:blipFill rotWithShape="1">
          <a:blip r:embed="rId3">
            <a:alphaModFix/>
          </a:blip>
          <a:srcRect b="0" l="0" r="0" t="0"/>
          <a:stretch/>
        </p:blipFill>
        <p:spPr>
          <a:xfrm>
            <a:off x="311700" y="396375"/>
            <a:ext cx="4350750" cy="4350750"/>
          </a:xfrm>
          <a:prstGeom prst="rect">
            <a:avLst/>
          </a:prstGeom>
          <a:noFill/>
          <a:ln>
            <a:noFill/>
          </a:ln>
        </p:spPr>
      </p:pic>
      <p:pic>
        <p:nvPicPr>
          <p:cNvPr id="105" name="Google Shape;105;p4"/>
          <p:cNvPicPr preferRelativeResize="0"/>
          <p:nvPr/>
        </p:nvPicPr>
        <p:blipFill rotWithShape="1">
          <a:blip r:embed="rId4">
            <a:alphaModFix/>
          </a:blip>
          <a:srcRect b="0" l="0" r="0" t="0"/>
          <a:stretch/>
        </p:blipFill>
        <p:spPr>
          <a:xfrm>
            <a:off x="4814850" y="396375"/>
            <a:ext cx="4176750" cy="2039429"/>
          </a:xfrm>
          <a:prstGeom prst="rect">
            <a:avLst/>
          </a:prstGeom>
          <a:noFill/>
          <a:ln>
            <a:noFill/>
          </a:ln>
        </p:spPr>
      </p:pic>
      <p:pic>
        <p:nvPicPr>
          <p:cNvPr id="106" name="Google Shape;106;p4"/>
          <p:cNvPicPr preferRelativeResize="0"/>
          <p:nvPr/>
        </p:nvPicPr>
        <p:blipFill rotWithShape="1">
          <a:blip r:embed="rId5">
            <a:alphaModFix/>
          </a:blip>
          <a:srcRect b="0" l="0" r="0" t="0"/>
          <a:stretch/>
        </p:blipFill>
        <p:spPr>
          <a:xfrm>
            <a:off x="4898150" y="2566879"/>
            <a:ext cx="2095500" cy="1571625"/>
          </a:xfrm>
          <a:prstGeom prst="rect">
            <a:avLst/>
          </a:prstGeom>
          <a:noFill/>
          <a:ln>
            <a:noFill/>
          </a:ln>
        </p:spPr>
      </p:pic>
      <p:sp>
        <p:nvSpPr>
          <p:cNvPr id="107" name="Google Shape;107;p4"/>
          <p:cNvSpPr txBox="1"/>
          <p:nvPr/>
        </p:nvSpPr>
        <p:spPr>
          <a:xfrm>
            <a:off x="4898150" y="4269575"/>
            <a:ext cx="40935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0000"/>
                </a:solidFill>
                <a:latin typeface="Arial"/>
                <a:ea typeface="Arial"/>
                <a:cs typeface="Arial"/>
                <a:sym typeface="Arial"/>
              </a:rPr>
              <a:t>Color gument used for screens only</a:t>
            </a:r>
            <a:endParaRPr b="1" i="0" sz="14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0000"/>
                </a:solidFill>
                <a:latin typeface="Arial"/>
                <a:ea typeface="Arial"/>
                <a:cs typeface="Arial"/>
                <a:sym typeface="Arial"/>
              </a:rPr>
              <a:t>Also referred to as color pallet</a:t>
            </a:r>
            <a:endParaRPr b="1" i="0" sz="1400" u="sng" cap="none" strike="noStrike">
              <a:solidFill>
                <a:srgbClr val="000000"/>
              </a:solidFill>
              <a:latin typeface="Arial"/>
              <a:ea typeface="Arial"/>
              <a:cs typeface="Arial"/>
              <a:sym typeface="Arial"/>
            </a:endParaRPr>
          </a:p>
        </p:txBody>
      </p:sp>
      <p:pic>
        <p:nvPicPr>
          <p:cNvPr id="108" name="Google Shape;108;p4"/>
          <p:cNvPicPr preferRelativeResize="0"/>
          <p:nvPr/>
        </p:nvPicPr>
        <p:blipFill rotWithShape="1">
          <a:blip r:embed="rId6">
            <a:alphaModFix/>
          </a:blip>
          <a:srcRect b="1841" l="0" r="0" t="29711"/>
          <a:stretch/>
        </p:blipFill>
        <p:spPr>
          <a:xfrm>
            <a:off x="6677125" y="2595525"/>
            <a:ext cx="2395701" cy="1514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3"/>
          <p:cNvPicPr preferRelativeResize="0"/>
          <p:nvPr/>
        </p:nvPicPr>
        <p:blipFill rotWithShape="1">
          <a:blip r:embed="rId3">
            <a:alphaModFix/>
          </a:blip>
          <a:srcRect b="0" l="0" r="0" t="0"/>
          <a:stretch/>
        </p:blipFill>
        <p:spPr>
          <a:xfrm>
            <a:off x="5062375" y="494100"/>
            <a:ext cx="3820976" cy="3820976"/>
          </a:xfrm>
          <a:prstGeom prst="rect">
            <a:avLst/>
          </a:prstGeom>
          <a:noFill/>
          <a:ln>
            <a:noFill/>
          </a:ln>
        </p:spPr>
      </p:pic>
      <p:pic>
        <p:nvPicPr>
          <p:cNvPr id="114" name="Google Shape;114;p3"/>
          <p:cNvPicPr preferRelativeResize="0"/>
          <p:nvPr/>
        </p:nvPicPr>
        <p:blipFill rotWithShape="1">
          <a:blip r:embed="rId4">
            <a:alphaModFix/>
          </a:blip>
          <a:srcRect b="0" l="0" r="0" t="0"/>
          <a:stretch/>
        </p:blipFill>
        <p:spPr>
          <a:xfrm>
            <a:off x="603075" y="494100"/>
            <a:ext cx="3820976" cy="3820976"/>
          </a:xfrm>
          <a:prstGeom prst="rect">
            <a:avLst/>
          </a:prstGeom>
          <a:noFill/>
          <a:ln>
            <a:noFill/>
          </a:ln>
        </p:spPr>
      </p:pic>
      <p:sp>
        <p:nvSpPr>
          <p:cNvPr id="115" name="Google Shape;115;p3"/>
          <p:cNvSpPr txBox="1"/>
          <p:nvPr/>
        </p:nvSpPr>
        <p:spPr>
          <a:xfrm>
            <a:off x="1387600" y="4566075"/>
            <a:ext cx="7175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Gradients of a color from 100% and 10% white to 100% white and 10% of the color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5"/>
          <p:cNvPicPr preferRelativeResize="0"/>
          <p:nvPr/>
        </p:nvPicPr>
        <p:blipFill rotWithShape="1">
          <a:blip r:embed="rId3">
            <a:alphaModFix/>
          </a:blip>
          <a:srcRect b="0" l="0" r="0" t="0"/>
          <a:stretch/>
        </p:blipFill>
        <p:spPr>
          <a:xfrm>
            <a:off x="152400" y="152400"/>
            <a:ext cx="4838701" cy="4838701"/>
          </a:xfrm>
          <a:prstGeom prst="rect">
            <a:avLst/>
          </a:prstGeom>
          <a:noFill/>
          <a:ln>
            <a:noFill/>
          </a:ln>
        </p:spPr>
      </p:pic>
      <p:pic>
        <p:nvPicPr>
          <p:cNvPr id="121" name="Google Shape;121;p5"/>
          <p:cNvPicPr preferRelativeResize="0"/>
          <p:nvPr/>
        </p:nvPicPr>
        <p:blipFill rotWithShape="1">
          <a:blip r:embed="rId4">
            <a:alphaModFix/>
          </a:blip>
          <a:srcRect b="0" l="0" r="0" t="0"/>
          <a:stretch/>
        </p:blipFill>
        <p:spPr>
          <a:xfrm>
            <a:off x="5143501" y="152400"/>
            <a:ext cx="3848099" cy="3272770"/>
          </a:xfrm>
          <a:prstGeom prst="rect">
            <a:avLst/>
          </a:prstGeom>
          <a:noFill/>
          <a:ln>
            <a:noFill/>
          </a:ln>
        </p:spPr>
      </p:pic>
      <p:sp>
        <p:nvSpPr>
          <p:cNvPr id="122" name="Google Shape;122;p5"/>
          <p:cNvSpPr txBox="1"/>
          <p:nvPr/>
        </p:nvSpPr>
        <p:spPr>
          <a:xfrm>
            <a:off x="4898150" y="4269575"/>
            <a:ext cx="40935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sng" cap="none" strike="noStrike">
                <a:solidFill>
                  <a:srgbClr val="000000"/>
                </a:solidFill>
                <a:latin typeface="Arial"/>
                <a:ea typeface="Arial"/>
                <a:cs typeface="Arial"/>
                <a:sym typeface="Arial"/>
              </a:rPr>
              <a:t>Color gument used for printing only</a:t>
            </a:r>
            <a:endParaRPr b="1" i="0" sz="1400" u="sng"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6"/>
          <p:cNvSpPr txBox="1"/>
          <p:nvPr>
            <p:ph type="title"/>
          </p:nvPr>
        </p:nvSpPr>
        <p:spPr>
          <a:xfrm>
            <a:off x="311700" y="234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
              <a:t>Pantone Colors</a:t>
            </a:r>
            <a:endParaRPr/>
          </a:p>
        </p:txBody>
      </p:sp>
      <p:pic>
        <p:nvPicPr>
          <p:cNvPr id="128" name="Google Shape;128;p6"/>
          <p:cNvPicPr preferRelativeResize="0"/>
          <p:nvPr/>
        </p:nvPicPr>
        <p:blipFill rotWithShape="1">
          <a:blip r:embed="rId3">
            <a:alphaModFix/>
          </a:blip>
          <a:srcRect b="0" l="0" r="0" t="0"/>
          <a:stretch/>
        </p:blipFill>
        <p:spPr>
          <a:xfrm>
            <a:off x="311700" y="967850"/>
            <a:ext cx="4555220" cy="3416400"/>
          </a:xfrm>
          <a:prstGeom prst="rect">
            <a:avLst/>
          </a:prstGeom>
          <a:noFill/>
          <a:ln>
            <a:noFill/>
          </a:ln>
        </p:spPr>
      </p:pic>
      <p:pic>
        <p:nvPicPr>
          <p:cNvPr id="129" name="Google Shape;129;p6"/>
          <p:cNvPicPr preferRelativeResize="0"/>
          <p:nvPr/>
        </p:nvPicPr>
        <p:blipFill rotWithShape="1">
          <a:blip r:embed="rId4">
            <a:alphaModFix/>
          </a:blip>
          <a:srcRect b="0" l="0" r="0" t="0"/>
          <a:stretch/>
        </p:blipFill>
        <p:spPr>
          <a:xfrm>
            <a:off x="6022800" y="967850"/>
            <a:ext cx="2546174" cy="3416400"/>
          </a:xfrm>
          <a:prstGeom prst="rect">
            <a:avLst/>
          </a:prstGeom>
          <a:noFill/>
          <a:ln>
            <a:noFill/>
          </a:ln>
        </p:spPr>
      </p:pic>
      <p:sp>
        <p:nvSpPr>
          <p:cNvPr id="130" name="Google Shape;130;p6"/>
          <p:cNvSpPr txBox="1"/>
          <p:nvPr/>
        </p:nvSpPr>
        <p:spPr>
          <a:xfrm>
            <a:off x="249900" y="4615950"/>
            <a:ext cx="8520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latin typeface="Arial"/>
                <a:ea typeface="Arial"/>
                <a:cs typeface="Arial"/>
                <a:sym typeface="Arial"/>
              </a:rPr>
              <a:t>Pantone colors are the only </a:t>
            </a:r>
            <a:r>
              <a:rPr b="1" lang="en"/>
              <a:t>color </a:t>
            </a:r>
            <a:r>
              <a:rPr b="1" lang="en"/>
              <a:t>system</a:t>
            </a:r>
            <a:r>
              <a:rPr b="1" i="0" lang="en" sz="1400" u="none" cap="none" strike="noStrike">
                <a:solidFill>
                  <a:srgbClr val="000000"/>
                </a:solidFill>
                <a:latin typeface="Arial"/>
                <a:ea typeface="Arial"/>
                <a:cs typeface="Arial"/>
                <a:sym typeface="Arial"/>
              </a:rPr>
              <a:t> that stays true across all media, print, paint and screens. </a:t>
            </a:r>
            <a:endParaRPr b="1"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1"/>
          <p:cNvSpPr txBox="1"/>
          <p:nvPr>
            <p:ph type="title"/>
          </p:nvPr>
        </p:nvSpPr>
        <p:spPr>
          <a:xfrm>
            <a:off x="311700" y="831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
              <a:t>Vocabulary</a:t>
            </a:r>
            <a:endParaRPr/>
          </a:p>
        </p:txBody>
      </p:sp>
      <p:sp>
        <p:nvSpPr>
          <p:cNvPr id="136" name="Google Shape;136;p11"/>
          <p:cNvSpPr txBox="1"/>
          <p:nvPr>
            <p:ph idx="1" type="body"/>
          </p:nvPr>
        </p:nvSpPr>
        <p:spPr>
          <a:xfrm>
            <a:off x="162100" y="655875"/>
            <a:ext cx="8520600" cy="428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75"/>
              <a:buNone/>
            </a:pPr>
            <a:r>
              <a:rPr b="1" lang="en" sz="1104"/>
              <a:t>Primary Colors: </a:t>
            </a:r>
            <a:r>
              <a:rPr lang="en" sz="1104"/>
              <a:t>Yellow, blue and red</a:t>
            </a:r>
            <a:endParaRPr sz="1104"/>
          </a:p>
          <a:p>
            <a:pPr indent="0" lvl="0" marL="0" rtl="0" algn="l">
              <a:lnSpc>
                <a:spcPct val="100000"/>
              </a:lnSpc>
              <a:spcBef>
                <a:spcPts val="1200"/>
              </a:spcBef>
              <a:spcAft>
                <a:spcPts val="0"/>
              </a:spcAft>
              <a:buSzPts val="275"/>
              <a:buNone/>
            </a:pPr>
            <a:r>
              <a:rPr b="1" lang="en" sz="1104"/>
              <a:t>Secondary Colors: </a:t>
            </a:r>
            <a:r>
              <a:rPr lang="en" sz="1104"/>
              <a:t>Orange, violet and green</a:t>
            </a:r>
            <a:endParaRPr sz="1104"/>
          </a:p>
          <a:p>
            <a:pPr indent="0" lvl="0" marL="0" rtl="0" algn="l">
              <a:lnSpc>
                <a:spcPct val="100000"/>
              </a:lnSpc>
              <a:spcBef>
                <a:spcPts val="1200"/>
              </a:spcBef>
              <a:spcAft>
                <a:spcPts val="0"/>
              </a:spcAft>
              <a:buSzPts val="275"/>
              <a:buNone/>
            </a:pPr>
            <a:r>
              <a:rPr b="1" lang="en" sz="1104"/>
              <a:t>Tertiary Colors:</a:t>
            </a:r>
            <a:r>
              <a:rPr lang="en" sz="1104"/>
              <a:t> Combination of 2 secondary colors or a primary and a secondary color.</a:t>
            </a:r>
            <a:endParaRPr sz="1104"/>
          </a:p>
          <a:p>
            <a:pPr indent="0" lvl="0" marL="0" rtl="0" algn="l">
              <a:lnSpc>
                <a:spcPct val="100000"/>
              </a:lnSpc>
              <a:spcBef>
                <a:spcPts val="1200"/>
              </a:spcBef>
              <a:spcAft>
                <a:spcPts val="0"/>
              </a:spcAft>
              <a:buSzPts val="275"/>
              <a:buNone/>
            </a:pPr>
            <a:r>
              <a:rPr b="1" lang="en" sz="1104"/>
              <a:t>Tone: </a:t>
            </a:r>
            <a:r>
              <a:rPr lang="en" sz="1104"/>
              <a:t>The amount of gray or black on a picture.</a:t>
            </a:r>
            <a:endParaRPr sz="1104"/>
          </a:p>
          <a:p>
            <a:pPr indent="0" lvl="0" marL="0" rtl="0" algn="l">
              <a:lnSpc>
                <a:spcPct val="100000"/>
              </a:lnSpc>
              <a:spcBef>
                <a:spcPts val="1200"/>
              </a:spcBef>
              <a:spcAft>
                <a:spcPts val="0"/>
              </a:spcAft>
              <a:buSzPts val="275"/>
              <a:buNone/>
            </a:pPr>
            <a:r>
              <a:rPr b="1" lang="en" sz="1104"/>
              <a:t>Tint: </a:t>
            </a:r>
            <a:r>
              <a:rPr lang="en" sz="1104"/>
              <a:t>The amount of white in a picture.</a:t>
            </a:r>
            <a:endParaRPr sz="1104"/>
          </a:p>
          <a:p>
            <a:pPr indent="0" lvl="0" marL="0" rtl="0" algn="l">
              <a:lnSpc>
                <a:spcPct val="100000"/>
              </a:lnSpc>
              <a:spcBef>
                <a:spcPts val="1200"/>
              </a:spcBef>
              <a:spcAft>
                <a:spcPts val="0"/>
              </a:spcAft>
              <a:buSzPts val="275"/>
              <a:buNone/>
            </a:pPr>
            <a:r>
              <a:rPr b="1" lang="en" sz="1104"/>
              <a:t>Monochromatic: </a:t>
            </a:r>
            <a:r>
              <a:rPr lang="en" sz="1104"/>
              <a:t>Color palette based on a single color, usually with different tint or tones.</a:t>
            </a:r>
            <a:endParaRPr sz="1104"/>
          </a:p>
          <a:p>
            <a:pPr indent="0" lvl="0" marL="0" rtl="0" algn="l">
              <a:lnSpc>
                <a:spcPct val="100000"/>
              </a:lnSpc>
              <a:spcBef>
                <a:spcPts val="1200"/>
              </a:spcBef>
              <a:spcAft>
                <a:spcPts val="0"/>
              </a:spcAft>
              <a:buSzPts val="275"/>
              <a:buNone/>
            </a:pPr>
            <a:r>
              <a:rPr b="1" lang="en" sz="1104"/>
              <a:t>Gray Scale: </a:t>
            </a:r>
            <a:r>
              <a:rPr lang="en" sz="1104"/>
              <a:t>A pallet witch uses only black, white and shades of gray.</a:t>
            </a:r>
            <a:endParaRPr sz="1104"/>
          </a:p>
          <a:p>
            <a:pPr indent="0" lvl="0" marL="0" rtl="0" algn="l">
              <a:lnSpc>
                <a:spcPct val="100000"/>
              </a:lnSpc>
              <a:spcBef>
                <a:spcPts val="1200"/>
              </a:spcBef>
              <a:spcAft>
                <a:spcPts val="0"/>
              </a:spcAft>
              <a:buSzPts val="275"/>
              <a:buNone/>
            </a:pPr>
            <a:r>
              <a:rPr b="1" lang="en" sz="1104"/>
              <a:t>Analogous Colors: </a:t>
            </a:r>
            <a:r>
              <a:rPr lang="en" sz="1104"/>
              <a:t>A pallet which uses 3 colors next to each other on the color wheel. </a:t>
            </a:r>
            <a:endParaRPr sz="1104"/>
          </a:p>
          <a:p>
            <a:pPr indent="0" lvl="0" marL="0" rtl="0" algn="l">
              <a:lnSpc>
                <a:spcPct val="100000"/>
              </a:lnSpc>
              <a:spcBef>
                <a:spcPts val="1200"/>
              </a:spcBef>
              <a:spcAft>
                <a:spcPts val="0"/>
              </a:spcAft>
              <a:buSzPts val="275"/>
              <a:buNone/>
            </a:pPr>
            <a:r>
              <a:rPr b="1" lang="en" sz="1104"/>
              <a:t>Complementary Colors: </a:t>
            </a:r>
            <a:r>
              <a:rPr lang="en" sz="1104"/>
              <a:t>Colors across from each other on the color wheel.</a:t>
            </a:r>
            <a:endParaRPr sz="1104"/>
          </a:p>
          <a:p>
            <a:pPr indent="0" lvl="0" marL="0" rtl="0" algn="l">
              <a:lnSpc>
                <a:spcPct val="100000"/>
              </a:lnSpc>
              <a:spcBef>
                <a:spcPts val="1200"/>
              </a:spcBef>
              <a:spcAft>
                <a:spcPts val="0"/>
              </a:spcAft>
              <a:buSzPts val="275"/>
              <a:buNone/>
            </a:pPr>
            <a:r>
              <a:rPr b="1" lang="en" sz="1104"/>
              <a:t>Triad Color: </a:t>
            </a:r>
            <a:r>
              <a:rPr lang="en" sz="1104"/>
              <a:t>Colors that form an equilateral triangle when connected by lines.</a:t>
            </a:r>
            <a:endParaRPr sz="1104"/>
          </a:p>
          <a:p>
            <a:pPr indent="0" lvl="0" marL="0" rtl="0" algn="l">
              <a:lnSpc>
                <a:spcPct val="100000"/>
              </a:lnSpc>
              <a:spcBef>
                <a:spcPts val="1200"/>
              </a:spcBef>
              <a:spcAft>
                <a:spcPts val="0"/>
              </a:spcAft>
              <a:buSzPts val="275"/>
              <a:buNone/>
            </a:pPr>
            <a:r>
              <a:rPr b="1" lang="en" sz="1104"/>
              <a:t>Quadratic Colors: </a:t>
            </a:r>
            <a:r>
              <a:rPr lang="en" sz="1104"/>
              <a:t>2 groups of complementary colors which are one color away from each other.</a:t>
            </a:r>
            <a:endParaRPr sz="1104"/>
          </a:p>
          <a:p>
            <a:pPr indent="0" lvl="0" marL="0" rtl="0" algn="l">
              <a:lnSpc>
                <a:spcPct val="100000"/>
              </a:lnSpc>
              <a:spcBef>
                <a:spcPts val="1200"/>
              </a:spcBef>
              <a:spcAft>
                <a:spcPts val="0"/>
              </a:spcAft>
              <a:buSzPts val="275"/>
              <a:buNone/>
            </a:pPr>
            <a:r>
              <a:rPr b="1" lang="en" sz="1104"/>
              <a:t>Warm Colors: </a:t>
            </a:r>
            <a:r>
              <a:rPr lang="en" sz="1104"/>
              <a:t>One half of the color wheel from red to yellow-green, these colors are considered to be warm colors.</a:t>
            </a:r>
            <a:endParaRPr sz="1104"/>
          </a:p>
          <a:p>
            <a:pPr indent="0" lvl="0" marL="0" rtl="0" algn="l">
              <a:lnSpc>
                <a:spcPct val="100000"/>
              </a:lnSpc>
              <a:spcBef>
                <a:spcPts val="1200"/>
              </a:spcBef>
              <a:spcAft>
                <a:spcPts val="1200"/>
              </a:spcAft>
              <a:buSzPts val="275"/>
              <a:buNone/>
            </a:pPr>
            <a:r>
              <a:rPr b="1" lang="en" sz="1104"/>
              <a:t>Cool Colors: </a:t>
            </a:r>
            <a:r>
              <a:rPr lang="en" sz="1104"/>
              <a:t>One half of the color wheel from purple to blue-green, these color are considered to be cool colors.</a:t>
            </a:r>
            <a:endParaRPr sz="1104"/>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g2fd7c40449b_0_12"/>
          <p:cNvSpPr txBox="1"/>
          <p:nvPr>
            <p:ph type="title"/>
          </p:nvPr>
        </p:nvSpPr>
        <p:spPr>
          <a:xfrm>
            <a:off x="311700" y="11937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Video Resources</a:t>
            </a:r>
            <a:endParaRPr/>
          </a:p>
        </p:txBody>
      </p:sp>
      <p:pic>
        <p:nvPicPr>
          <p:cNvPr descr="In this video, you’ll learn the basics of using color in graphic design. Visit https://www.gcflearnfree.org/beginning-graphic-design/color/1/ for our text-based lesson.&#10;&#10;This video includes information on:&#10;• Hue, saturation, and value&#10;• Creating monochromatic, analogous, and other color schemes&#10;• Avoiding common color mistakes&#10;• Choosing the right color&#10;• Finding inspiration&#10;&#10;We hope you enjoy!" id="142" name="Google Shape;142;g2fd7c40449b_0_12" title="Beginning Graphic Design: Color">
            <a:hlinkClick r:id="rId3"/>
          </p:cNvPr>
          <p:cNvPicPr preferRelativeResize="0"/>
          <p:nvPr/>
        </p:nvPicPr>
        <p:blipFill>
          <a:blip r:embed="rId4">
            <a:alphaModFix/>
          </a:blip>
          <a:stretch>
            <a:fillRect/>
          </a:stretch>
        </p:blipFill>
        <p:spPr>
          <a:xfrm>
            <a:off x="311700" y="692075"/>
            <a:ext cx="3764550" cy="2117550"/>
          </a:xfrm>
          <a:prstGeom prst="rect">
            <a:avLst/>
          </a:prstGeom>
          <a:noFill/>
          <a:ln>
            <a:noFill/>
          </a:ln>
        </p:spPr>
      </p:pic>
      <p:pic>
        <p:nvPicPr>
          <p:cNvPr descr="Learn color theory and how to choose colors that work well together: with the color wheel, color harmonies and color palettes. &#10;&#10;See the written version on the blog: https://sarahrenaeclark.com/color-theory-basics/&#10;Get the PDF Workbook: https://sarahrenaeclark.com/shop/color-theory-for-beginners/ &#10;&#10;Get The Color Catalog that was mentioned in this video: https://sarahrenaeclark.com/color-palettes/&#10;&#10;Have you ever wondered how some artists are able to find perfect color combinations that just seem to work, every time? In this video, I’m going to show you how to use the color wheel and color harmonies to choose color combinations that look GOOD.&#10;&#10;Here’s what we’ll cover:&#10;- Basic color theory: What is the color wheel?&#10;- What are the primary colors?&#10;- What are secondary and tertiary colors?&#10;- What is the difference between hue, color saturation, color value, and color temperature?&#10;- What is the difference between warm red and cool red?&#10;- What are color harmonies?&#10;- What are monochromatic colors?&#10;- What are complementary colors?&#10;- What is a split-complementary color scheme?&#10;- What is a triadic color scheme?&#10;- What are tetradic colors?&#10;- What are analogous colors?&#10;- How can I use color harmonies to choose colors?&#10;- How can I use color palettes?&#10;&#10;We’ll cover the 6 different types of color harmonies, including plenty of example color palettes: &#10;1. Monochromatic colors&#10;2. Complementary colors&#10;3. Split-complementary colors&#10;4. Triadic colors&#10;5. Tetradic colors&#10;6. Analogous colors&#10;&#10;We’ll be using the traditional RYB color wheel throughout this video, with the primary colors Red, Yellow and Blue. There are other color wheels (RGB and CMY) that are often used for better color mixing, but the RYB color wheel is still the best for working with color harmonies. &#10;&#10;If you want to take a deeper dive into the other color wheels and color theory, check out my next video here: https://www.youtube.com/watch?v=yRQmV4XYmqI&#10;&#10;#sarahrenaeclark #colortheory #colorharmony&#10;- - - - - - - - - - - - - - - - - - - - -&#10;Become a channel member: https://www.youtube.com/channel/UCibTRXCGW9o16HjUODtvTVQ/join&#10;&#10;Join my free Facebook group: https://sarahrenaeclark.com/freegroup&#10;Get a free coloring book: https://sarahrenaeclark.com/join&#10;&#10;https://facebook.com/sarahrenaeclark&#10;https://instagram.com/sarahrenaeclark&#10;https://pinterest.com/sarahrenaeclark" id="143" name="Google Shape;143;g2fd7c40449b_0_12" title="COLOR THEORY BASICS: Use the Color Wheel &amp; Color Harmonies to Choose Colors that Work Well Together">
            <a:hlinkClick r:id="rId5"/>
          </p:cNvPr>
          <p:cNvPicPr preferRelativeResize="0"/>
          <p:nvPr/>
        </p:nvPicPr>
        <p:blipFill>
          <a:blip r:embed="rId6">
            <a:alphaModFix/>
          </a:blip>
          <a:stretch>
            <a:fillRect/>
          </a:stretch>
        </p:blipFill>
        <p:spPr>
          <a:xfrm>
            <a:off x="5067775" y="692075"/>
            <a:ext cx="3764534" cy="2117550"/>
          </a:xfrm>
          <a:prstGeom prst="rect">
            <a:avLst/>
          </a:prstGeom>
          <a:noFill/>
          <a:ln>
            <a:noFill/>
          </a:ln>
        </p:spPr>
      </p:pic>
      <p:pic>
        <p:nvPicPr>
          <p:cNvPr descr="Learn how the basics of color theory to help take your artwork to the next level!&#10;Gain Exclusive Access to Early Game Builds of Len's Island on Patreon: https://www.patreon.com/flowstudio&#10;Composition for Noobs: https://www.youtube.com/watch?v=9VVzCr3c9Jk&amp;t=2s&#10;Photography for Noobs: https://www.youtube.com/watch?v=ppTr4NVqWgI&amp;t=58s&#10;&#10;Instagram : https://instagram.com/julianball&#10;Twitter : https://twitter.com/JulianJBall&#10;My Website : https://julianball.com&#10;&#10;Behance : http://www.behance.net/FlowGraphics&#10;Creative Station : http://www.youtube.com/CreativeStation&#10;&#10;Julian Ball / Flow Graphics" id="144" name="Google Shape;144;g2fd7c40449b_0_12" title="Color Theory for Noobs | Beginner Guide">
            <a:hlinkClick r:id="rId7"/>
          </p:cNvPr>
          <p:cNvPicPr preferRelativeResize="0"/>
          <p:nvPr/>
        </p:nvPicPr>
        <p:blipFill>
          <a:blip r:embed="rId8">
            <a:alphaModFix/>
          </a:blip>
          <a:stretch>
            <a:fillRect/>
          </a:stretch>
        </p:blipFill>
        <p:spPr>
          <a:xfrm>
            <a:off x="311713" y="2961650"/>
            <a:ext cx="3764534" cy="2117550"/>
          </a:xfrm>
          <a:prstGeom prst="rect">
            <a:avLst/>
          </a:prstGeom>
          <a:noFill/>
          <a:ln>
            <a:noFill/>
          </a:ln>
        </p:spPr>
      </p:pic>
      <p:pic>
        <p:nvPicPr>
          <p:cNvPr descr="Viewers like you help make PBS (Thank you 😃) . Support your local PBS Member Station here: http://to.pbs.org/Donateoffbook&#10;&#10;Color is one of the fundamental elements of our existence, and defines our world in such deep ways that its effects are nearly imperceptible. It intersects the worlds of art, psychology, culture, and more, creating meaning and influencing behavior every step of the way. Most fascinating are the choices we make, both subconsciously and consciously, to use color to impact each other and reflect our internal states. Whether in the micro-sense with the choice of an article of clothing, or the macro-sense where cultures on the whole embrace color trends at the scale of decades, color is a signifier of our motives and deepest feelings.&#10;&#10;Here's a list of all the art used in the episode!&#10;https://docs.google.com/spreadsheet/ccc?key=0Aq_fU6bY-l5BdGNiSEJVVkNzTkpDRUt4T3FBdVhCNmc&#10;&#10;Featuring:&#10;Thomas Bosket, Parsons the New School for Design &#10;Leslie Harrington, Color Association&#10;Doty Horn, ColorVoyant LLC, Fashion Institute of Technology&#10;Mr GIF, http://www.mr-gif.com &#10;&#10;Music:&#10;Henrik Jose - http://soundcloud.com/henrikjose&#10;Dexter Britain - http://soundcloud.com/dexterbritain&#10;LifeBloom - http://www.jamendo.com/en/artist/354461/lifebloom&#10;Kynset - http://soundcloud.com/kynset&#10;Nic Bommarito - http://freemusicarchive.org/music/Nic_Bommarito/&#10;Binarpilot - http://soundcloud.com/binarpilot&#10;Professor Kliq - http://soundcloud.com/professorkliq&#10;Richard There - http://www.jamendo.com/en/track/688867/richard-there-i-like-colors&#10;&#10;More Off Book:&#10;Our last video on The Creativity of Indie Video Games: http://www.youtu.be/M-2zIemV2yc &#10;Taking a look at The Art of Web Design: http://youtu.be/3iVVM_DgWY4&#10;We asked Can Fandom Change Society?: http://youtu.be/B9Zum7azNIQ&#10;An examination of The Art of Animation &amp; Motion Graphics: http://youtu.be/X0hVEH4se-0&#10;Our short documentary on Glitch Art: http://youtu.be/gr0yiOyvas4&#10;&#10;Follow Off Book:&#10;Twitter: @pbsoffbook&#10;Tumblr: http://pbsarts.tumblr.com/&#10;&#10;Produced by Kornhaber Brown: http://www.kornhaberbrown.com" id="145" name="Google Shape;145;g2fd7c40449b_0_12" title="The Effect of Color | Off Book | PBS Digital Studios">
            <a:hlinkClick r:id="rId9"/>
          </p:cNvPr>
          <p:cNvPicPr preferRelativeResize="0"/>
          <p:nvPr/>
        </p:nvPicPr>
        <p:blipFill>
          <a:blip r:embed="rId10">
            <a:alphaModFix/>
          </a:blip>
          <a:stretch>
            <a:fillRect/>
          </a:stretch>
        </p:blipFill>
        <p:spPr>
          <a:xfrm>
            <a:off x="5067776" y="2961650"/>
            <a:ext cx="3764534" cy="21175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lang="en"/>
              <a:t>Are You Color Blind?</a:t>
            </a:r>
            <a:endParaRPr/>
          </a:p>
        </p:txBody>
      </p:sp>
      <p:sp>
        <p:nvSpPr>
          <p:cNvPr id="151" name="Google Shape;15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 u="sng">
                <a:solidFill>
                  <a:schemeClr val="hlink"/>
                </a:solidFill>
                <a:hlinkClick r:id="rId3"/>
              </a:rPr>
              <a:t>https://www.colorlitelens.com/ishihara-test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